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8" r:id="rId2"/>
    <p:sldId id="292" r:id="rId3"/>
    <p:sldId id="387" r:id="rId4"/>
    <p:sldId id="258" r:id="rId5"/>
    <p:sldId id="369" r:id="rId6"/>
    <p:sldId id="388" r:id="rId7"/>
    <p:sldId id="410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411" r:id="rId18"/>
    <p:sldId id="408" r:id="rId19"/>
    <p:sldId id="409" r:id="rId20"/>
    <p:sldId id="366" r:id="rId21"/>
    <p:sldId id="399" r:id="rId22"/>
    <p:sldId id="400" r:id="rId23"/>
    <p:sldId id="401" r:id="rId24"/>
    <p:sldId id="398" r:id="rId25"/>
    <p:sldId id="403" r:id="rId26"/>
    <p:sldId id="404" r:id="rId27"/>
    <p:sldId id="405" r:id="rId28"/>
    <p:sldId id="406" r:id="rId29"/>
    <p:sldId id="407" r:id="rId30"/>
    <p:sldId id="4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552" autoAdjust="0"/>
  </p:normalViewPr>
  <p:slideViewPr>
    <p:cSldViewPr snapToGrid="0">
      <p:cViewPr>
        <p:scale>
          <a:sx n="70" d="100"/>
          <a:sy n="70" d="100"/>
        </p:scale>
        <p:origin x="142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CD4A-1319-8FC8-E2F4-F30AAF84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A8EB-ED62-1FDC-1842-EFF6490A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17CAF-E982-6FEF-005B-93AE99B4C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F7B46D-0902-17AA-3489-E340D752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0119" y="1976421"/>
            <a:ext cx="8346464" cy="32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5869-BEFE-8E7B-33A0-0A177545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ED50-3245-BC7D-E835-CC5990B9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072FC-EFFB-274C-7C6A-2DEFCD413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178AC9-FC89-C247-AA9D-BFA5A34D9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2871" y="1482417"/>
            <a:ext cx="5390251" cy="45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8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CDA6-16B9-5C09-B323-DF6A2C120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E456-A27D-5466-F1C0-45A15947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6A68-5164-7F05-8040-04291FC99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60D401-0D5E-4084-A011-9BF166A8B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466463" cy="4279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5A962-F9F4-F21C-E024-827EC2CE11B8}"/>
              </a:ext>
            </a:extLst>
          </p:cNvPr>
          <p:cNvSpPr txBox="1"/>
          <p:nvPr/>
        </p:nvSpPr>
        <p:spPr>
          <a:xfrm>
            <a:off x="8364372" y="1827745"/>
            <a:ext cx="27926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Operations: adding, removing, and searching for individual elements, as well as forward traversal, but its add operation does not specify where an element will be inserted.</a:t>
            </a:r>
          </a:p>
        </p:txBody>
      </p:sp>
    </p:spTree>
    <p:extLst>
      <p:ext uri="{BB962C8B-B14F-4D97-AF65-F5344CB8AC3E}">
        <p14:creationId xmlns:p14="http://schemas.microsoft.com/office/powerpoint/2010/main" val="25260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0961-7A8B-05ED-51EC-65FB1D01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49E-0064-775D-FEF8-1B7EEF53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D6E8-DB76-43BA-A955-3D1F5E202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48076-C657-19C6-36A1-E595B4E1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90533"/>
            <a:ext cx="8136606" cy="3025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CAAB6-2611-659E-2291-AF11F961EB0B}"/>
              </a:ext>
            </a:extLst>
          </p:cNvPr>
          <p:cNvSpPr txBox="1"/>
          <p:nvPr/>
        </p:nvSpPr>
        <p:spPr>
          <a:xfrm>
            <a:off x="871927" y="4828082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sorts elements in ascending order using their natural ordering or a comparator specified during creation.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addition to operations from the Set interface, also provides methods to retrieve the first and last elements as well as a subset of elements within specified ranges.</a:t>
            </a:r>
          </a:p>
        </p:txBody>
      </p:sp>
    </p:spTree>
    <p:extLst>
      <p:ext uri="{BB962C8B-B14F-4D97-AF65-F5344CB8AC3E}">
        <p14:creationId xmlns:p14="http://schemas.microsoft.com/office/powerpoint/2010/main" val="317741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CF7E-2BF8-B767-E762-8B8FC223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8790-86D3-6766-13E6-90B10675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43A62-81FE-25DD-439B-FB398F50A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A7645D-E827-6A69-DA22-E1BBF989F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473" y="1578373"/>
            <a:ext cx="602093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17385-9DF1-8CEE-2CAB-317B6E6E380B}"/>
              </a:ext>
            </a:extLst>
          </p:cNvPr>
          <p:cNvSpPr txBox="1"/>
          <p:nvPr/>
        </p:nvSpPr>
        <p:spPr>
          <a:xfrm>
            <a:off x="6631107" y="1578373"/>
            <a:ext cx="45668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Operations: in addition to operations from the </a:t>
            </a:r>
            <a:r>
              <a:rPr lang="en-US" dirty="0" err="1"/>
              <a:t>SortedSet</a:t>
            </a:r>
            <a:r>
              <a:rPr lang="en-US" dirty="0"/>
              <a:t> interface, also provide operations:</a:t>
            </a:r>
          </a:p>
          <a:p>
            <a:r>
              <a:rPr lang="en-US" dirty="0"/>
              <a:t>▸ searching and reporting the closest matches to a specified element </a:t>
            </a:r>
          </a:p>
          <a:p>
            <a:r>
              <a:rPr lang="en-US" dirty="0"/>
              <a:t>▸ removal of the lowest and highest elements </a:t>
            </a:r>
          </a:p>
          <a:p>
            <a:r>
              <a:rPr lang="en-US" dirty="0"/>
              <a:t>▸ traversing in descending order or obtaining a descending view of the set</a:t>
            </a:r>
          </a:p>
        </p:txBody>
      </p:sp>
    </p:spTree>
    <p:extLst>
      <p:ext uri="{BB962C8B-B14F-4D97-AF65-F5344CB8AC3E}">
        <p14:creationId xmlns:p14="http://schemas.microsoft.com/office/powerpoint/2010/main" val="360164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CAA1-6AFC-9722-F8D0-7C869D1D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F747-FB61-8C65-EA1B-C9FCADAE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59276-E90A-609E-2AFF-A7792BC6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D48758-4752-5AA5-461F-3DCD179E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473" y="1456074"/>
            <a:ext cx="495767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F727D-0B69-708E-0060-A8FB2F02EE28}"/>
              </a:ext>
            </a:extLst>
          </p:cNvPr>
          <p:cNvSpPr txBox="1"/>
          <p:nvPr/>
        </p:nvSpPr>
        <p:spPr>
          <a:xfrm>
            <a:off x="5860008" y="1533058"/>
            <a:ext cx="5221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key must be unique and is typically immutable.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adding, removing, searching, retrieving, and updating elements</a:t>
            </a:r>
          </a:p>
        </p:txBody>
      </p:sp>
    </p:spTree>
    <p:extLst>
      <p:ext uri="{BB962C8B-B14F-4D97-AF65-F5344CB8AC3E}">
        <p14:creationId xmlns:p14="http://schemas.microsoft.com/office/powerpoint/2010/main" val="287052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7997-852C-9F8C-8390-A22C3182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F64E-F65A-01B1-D1D5-0A67E302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BEC94-1A5D-0E6C-A658-15A0CD3F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BEA1E3-75FC-A997-BD57-1D1032CEEE3D}"/>
              </a:ext>
            </a:extLst>
          </p:cNvPr>
          <p:cNvSpPr txBox="1"/>
          <p:nvPr/>
        </p:nvSpPr>
        <p:spPr>
          <a:xfrm>
            <a:off x="1624653" y="4928353"/>
            <a:ext cx="807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SortedMap</a:t>
            </a:r>
            <a:r>
              <a:rPr lang="en-US" dirty="0"/>
              <a:t> organizes keys in ascending order, using either their natural ordering or a comparator defined by the user.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920171B-6535-4FFD-3945-5E7B46804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0388" y="1690688"/>
            <a:ext cx="683990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8C0A-D051-3C7F-0E4E-8CA35E3F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64F6-99D7-42EC-0806-A39F610C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74BD8-7846-6AFE-A052-EAFB08797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7B97D14-28FD-E4F1-A30B-0ED5DA0C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214" y="1575416"/>
            <a:ext cx="477014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68883-6048-A2EE-E56E-C394E24979EF}"/>
              </a:ext>
            </a:extLst>
          </p:cNvPr>
          <p:cNvSpPr txBox="1"/>
          <p:nvPr/>
        </p:nvSpPr>
        <p:spPr>
          <a:xfrm>
            <a:off x="5874373" y="1690688"/>
            <a:ext cx="49490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Operations: in addition to operations from the </a:t>
            </a:r>
            <a:r>
              <a:rPr lang="en-US" dirty="0" err="1"/>
              <a:t>SortedMap</a:t>
            </a:r>
            <a:r>
              <a:rPr lang="en-US" dirty="0"/>
              <a:t> interface, also provide operations:</a:t>
            </a:r>
          </a:p>
          <a:p>
            <a:r>
              <a:rPr lang="en-US" dirty="0"/>
              <a:t>▸ searching and reporting the closest matches to a specified key </a:t>
            </a:r>
          </a:p>
          <a:p>
            <a:r>
              <a:rPr lang="en-US" dirty="0"/>
              <a:t>▸ removal of the lowest and highest elements </a:t>
            </a:r>
          </a:p>
          <a:p>
            <a:r>
              <a:rPr lang="en-US" dirty="0"/>
              <a:t>▸ traversing in descending order or obtaining a descending view of the map</a:t>
            </a:r>
          </a:p>
        </p:txBody>
      </p:sp>
    </p:spTree>
    <p:extLst>
      <p:ext uri="{BB962C8B-B14F-4D97-AF65-F5344CB8AC3E}">
        <p14:creationId xmlns:p14="http://schemas.microsoft.com/office/powerpoint/2010/main" val="91437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ndscape with clouds and mountains&#10;&#10;AI-generated content may be incorrect.">
            <a:extLst>
              <a:ext uri="{FF2B5EF4-FFF2-40B4-BE49-F238E27FC236}">
                <a16:creationId xmlns:a16="http://schemas.microsoft.com/office/drawing/2014/main" id="{F2BE83D4-D99B-A6AF-7B71-14362E4C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E067-4A6B-BDFC-412A-025B222D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F3325-9691-3648-D891-82529A1C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" y="0"/>
            <a:ext cx="1217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5495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19 Collections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2B14-7FBD-72EA-E245-B5B8390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0D3-8972-8285-245F-AB5E9CE4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19.3 Implementations of Java Collections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1490-DC67-4239-C0A3-CA69DF74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AC5B2-AEC4-5C95-160A-0D82FB241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790" y="1584408"/>
            <a:ext cx="8229090" cy="433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2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D04C-8BBF-E20D-E29B-6E508088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D97E-8231-47A9-918E-884A0A44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19.3 Implementations of Java Collections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B06C6-2819-C795-379E-B6B5884E0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EB0D89-46BF-5E3C-6547-9C5213D6B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14" y="1690688"/>
            <a:ext cx="8561106" cy="38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33D3A-BE87-43FF-F05A-0C32922C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016C-F11C-8379-F932-413B1CF4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19.3 Implementations of Java Collections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3075E-ECE8-8FCC-4276-284C9DD2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621F96-9835-2E24-C0E9-140F2E857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4620" y="2166761"/>
            <a:ext cx="7605938" cy="30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E5DA-8F7E-7B75-AF78-40EBAC769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A38F-B2CE-7AA7-36D3-C777F424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19.3 Implementations of Java Collections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CF50-498B-134C-EF7B-D99477F5B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184628-2BC1-FDF2-328B-281916BAB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481" y="2206256"/>
            <a:ext cx="7427800" cy="3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1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8E80F-3859-E401-3E27-808DFFE5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9BD7-4050-24B7-88F1-7F277F01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19.4 List Implementation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E502F-F90E-267F-663E-F1F046D00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07A156-EE3F-3652-138F-469B5638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JavaCollectionList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29423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FAD3-D6AD-7F32-7769-7EC183F93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51E4-B118-5F13-C15C-AC187179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19.5 Deque Implementation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1649-1BE7-CCAE-8FFB-4DFDAFC0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852E86-BBB4-4BF7-AA18-699F2C45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JavaCollectionDeque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70523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EE0D-4271-40CF-AD55-D5CF64BC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99D-CA32-3466-5643-9D019487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19.6 Set Implementations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33FC5-0182-85D1-E1B6-868A8BFD0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E46E20-A14D-DD74-621D-16C8C21FC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JavaCollectionSet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9111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25C7-8759-D8B3-0C19-DB87AFC9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C271-5364-8B2B-5E1F-3956892F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19.7 Map Implementations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4336F-BB53-097E-BD0D-D04173450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EFE508-B859-853F-F9FA-678E5D84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JavaCollectionMap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79906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2FA7E-12A7-DE6D-432E-99E9A5F3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D339-265B-2C3E-579D-2E708B81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19.8 </a:t>
            </a:r>
            <a:r>
              <a:rPr lang="en-US" dirty="0" err="1"/>
              <a:t>PriorityQueue</a:t>
            </a:r>
            <a:r>
              <a:rPr lang="en-US" dirty="0"/>
              <a:t>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62AF5-7BAB-511C-1D5A-69195A2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5FA5C1-276E-9D36-5B6B-9C37B93D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JavaCollectionPriorityQueue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402079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B04B-7850-152B-300E-415533CF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B190-E0F6-70D8-7D83-AB9528A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19.9 Algorithms in the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1AB07-F777-2ACE-FC7A-27EC95F4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BD926-9D24-F609-5370-5B1ED4958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 err="1"/>
              <a:t>JavaCollectionApp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79618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C191F-D105-8A4A-578D-5B3F197F3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A6B14A-92E1-15D5-0859-4CF0D14C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526B-38F2-0A10-9DE0-F5C4856C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444-0372-8378-2CD4-5DA819DC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5495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715C489-B5E2-5428-43B1-349FE95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059834-0800-EFC9-8D5D-F7CA9BF3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AB83BF-2BE4-4621-3FBA-37CD860D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A2168C-5D43-2BCD-63EF-A324DC2C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B878EF-70FC-3351-24CA-EAB8E5C82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052117-AA4F-821C-428C-6BA9B0EB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19 Collections</a:t>
            </a:r>
          </a:p>
        </p:txBody>
      </p:sp>
    </p:spTree>
    <p:extLst>
      <p:ext uri="{BB962C8B-B14F-4D97-AF65-F5344CB8AC3E}">
        <p14:creationId xmlns:p14="http://schemas.microsoft.com/office/powerpoint/2010/main" val="1589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7A0C1-96CB-9685-FFAC-A1E6408F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8034-70B2-F94D-6449-D514E123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348B7-E159-19EC-3385-C122B8DE6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735773-D704-E7DC-EA8D-977BD5E9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Answer: Rocky Mountain National Park</a:t>
            </a:r>
          </a:p>
        </p:txBody>
      </p:sp>
    </p:spTree>
    <p:extLst>
      <p:ext uri="{BB962C8B-B14F-4D97-AF65-F5344CB8AC3E}">
        <p14:creationId xmlns:p14="http://schemas.microsoft.com/office/powerpoint/2010/main" val="365454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What is Java Collections framework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Java Collections interface hierarchy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Implementations of Java Collections interfaces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List implementations usage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Queue implementations usage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Set implementations usage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Map implementations usage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Algorithms in the framework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19.1 What Is Java Collections Framework?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6536378" cy="402653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 system for representing and manipulating collections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Interfaces: Define a set of operations common to a specific category of data structures, such as the List interface.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Classes: Represent concrete implementations of specific interfaces, such as the LinkedList class.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Algorithms: Provide general methods for performing common operations, such as the sort method.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26AB3-9A01-2BBC-29DB-91872D5A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817" y="2304325"/>
            <a:ext cx="3747083" cy="26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5DE0-48B0-A7FA-9D08-51A6796E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A132-8D4C-49FD-CE31-EEA8CCDC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6FDF2-1771-5E7F-2C75-E111B803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00716-D4F3-C90A-069C-4F6179F23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841" y="1533991"/>
            <a:ext cx="5877559" cy="4207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D12C3A-73EA-32AC-83F8-016EB55F6987}"/>
              </a:ext>
            </a:extLst>
          </p:cNvPr>
          <p:cNvSpPr txBox="1"/>
          <p:nvPr/>
        </p:nvSpPr>
        <p:spPr>
          <a:xfrm>
            <a:off x="7388946" y="2141356"/>
            <a:ext cx="3027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top-level interfaces: </a:t>
            </a:r>
          </a:p>
          <a:p>
            <a:r>
              <a:rPr lang="en-US" dirty="0" err="1"/>
              <a:t>java.util.Collection</a:t>
            </a:r>
            <a:r>
              <a:rPr lang="en-US" dirty="0"/>
              <a:t> </a:t>
            </a:r>
          </a:p>
          <a:p>
            <a:r>
              <a:rPr lang="en-US" dirty="0" err="1"/>
              <a:t>java.util.Map</a:t>
            </a:r>
            <a:r>
              <a:rPr lang="en-US" dirty="0"/>
              <a:t> (key-value pair)</a:t>
            </a:r>
          </a:p>
        </p:txBody>
      </p:sp>
    </p:spTree>
    <p:extLst>
      <p:ext uri="{BB962C8B-B14F-4D97-AF65-F5344CB8AC3E}">
        <p14:creationId xmlns:p14="http://schemas.microsoft.com/office/powerpoint/2010/main" val="357263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C6278-FF74-427A-C006-0039585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36E0-AFD7-29CE-B2FF-83CB513C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DB9B3-29E3-54A0-8AD3-62060B15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FF4A2-75BD-2876-25BD-7764D94A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841" y="1533991"/>
            <a:ext cx="5513699" cy="3946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ACDCD-99D5-F9B5-FB21-6A234019EE87}"/>
              </a:ext>
            </a:extLst>
          </p:cNvPr>
          <p:cNvSpPr txBox="1"/>
          <p:nvPr/>
        </p:nvSpPr>
        <p:spPr>
          <a:xfrm>
            <a:off x="6180632" y="1533991"/>
            <a:ext cx="49750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List: </a:t>
            </a:r>
            <a:r>
              <a:rPr lang="en-US" b="1" dirty="0"/>
              <a:t>ordered</a:t>
            </a:r>
            <a:r>
              <a:rPr lang="en-US" dirty="0"/>
              <a:t> collection and allows duplicates.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Queue: collection with First In, First Out (</a:t>
            </a:r>
            <a:r>
              <a:rPr lang="en-US" b="1" dirty="0"/>
              <a:t>FIFO</a:t>
            </a:r>
            <a:r>
              <a:rPr lang="en-US" dirty="0"/>
              <a:t>) behavior.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Deque: adding and removing elements at both ends (a double-ended queue).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Set: collection that does </a:t>
            </a:r>
            <a:r>
              <a:rPr lang="en-US" b="1" dirty="0"/>
              <a:t>not allow duplicates</a:t>
            </a:r>
            <a:r>
              <a:rPr lang="en-US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err="1"/>
              <a:t>SortedSet</a:t>
            </a:r>
            <a:r>
              <a:rPr lang="en-US" dirty="0"/>
              <a:t> and </a:t>
            </a:r>
            <a:r>
              <a:rPr lang="en-US" dirty="0" err="1"/>
              <a:t>NavigableSet</a:t>
            </a:r>
            <a:r>
              <a:rPr lang="en-US" dirty="0"/>
              <a:t>: providing additional ordering and navigation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9BA8C-337C-80AC-0D1D-035A131CC99E}"/>
              </a:ext>
            </a:extLst>
          </p:cNvPr>
          <p:cNvSpPr txBox="1"/>
          <p:nvPr/>
        </p:nvSpPr>
        <p:spPr>
          <a:xfrm>
            <a:off x="6265540" y="4969393"/>
            <a:ext cx="518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Map: </a:t>
            </a:r>
            <a:r>
              <a:rPr lang="en-US" dirty="0" err="1"/>
              <a:t>SortedSet</a:t>
            </a:r>
            <a:r>
              <a:rPr lang="en-US" dirty="0"/>
              <a:t> and </a:t>
            </a:r>
            <a:r>
              <a:rPr lang="en-US" dirty="0" err="1"/>
              <a:t>NavigableSet</a:t>
            </a:r>
            <a:r>
              <a:rPr lang="en-US" dirty="0"/>
              <a:t> providing additional ordering and navigation methods.</a:t>
            </a:r>
          </a:p>
        </p:txBody>
      </p:sp>
    </p:spTree>
    <p:extLst>
      <p:ext uri="{BB962C8B-B14F-4D97-AF65-F5344CB8AC3E}">
        <p14:creationId xmlns:p14="http://schemas.microsoft.com/office/powerpoint/2010/main" val="410320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428F-B2CF-C9E6-4742-10055FA2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38EB-C7CF-2B6A-C8CD-971AE043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67AC1-136A-B71C-45F7-2373EEC1C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B94F9A-ED94-A068-54A4-0789050CE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738" y="1527022"/>
            <a:ext cx="7516027" cy="4423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88BFD-DEF7-A0DE-388C-B461DE9B273D}"/>
              </a:ext>
            </a:extLst>
          </p:cNvPr>
          <p:cNvSpPr txBox="1"/>
          <p:nvPr/>
        </p:nvSpPr>
        <p:spPr>
          <a:xfrm>
            <a:off x="8575765" y="2239328"/>
            <a:ext cx="1357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traverse</a:t>
            </a:r>
          </a:p>
        </p:txBody>
      </p:sp>
    </p:spTree>
    <p:extLst>
      <p:ext uri="{BB962C8B-B14F-4D97-AF65-F5344CB8AC3E}">
        <p14:creationId xmlns:p14="http://schemas.microsoft.com/office/powerpoint/2010/main" val="150039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338-800F-6542-B405-5EE8F9A0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FBA5-5ACB-BB69-86F1-8F0BB701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19.2 Java Collections Interface Hierarchy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6A7D2-88A7-BAAE-77F9-D8E0A91AE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F3CBDE-EBD5-3709-18F7-DDE9DF3F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804" y="1451948"/>
            <a:ext cx="5232236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47C47-979C-DAF5-A9B6-BDACF8E66939}"/>
              </a:ext>
            </a:extLst>
          </p:cNvPr>
          <p:cNvSpPr txBox="1"/>
          <p:nvPr/>
        </p:nvSpPr>
        <p:spPr>
          <a:xfrm>
            <a:off x="6544491" y="1756002"/>
            <a:ext cx="50962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Operations:</a:t>
            </a:r>
          </a:p>
          <a:p>
            <a:r>
              <a:rPr lang="en-US" dirty="0"/>
              <a:t>Besides operations from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operations using indexing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bidirectional traversal using the </a:t>
            </a:r>
            <a:r>
              <a:rPr lang="en-US" dirty="0" err="1"/>
              <a:t>listIterator</a:t>
            </a:r>
            <a:r>
              <a:rPr lang="en-US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traversal starting from a specified index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sorting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6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603</Words>
  <Application>Microsoft Office PowerPoint</Application>
  <PresentationFormat>Widescreen</PresentationFormat>
  <Paragraphs>84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 </vt:lpstr>
      <vt:lpstr>Chapter Outlines</vt:lpstr>
      <vt:lpstr>19.1 What Is Java Collections Framework?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19.2 Java Collections Interface Hierarchy</vt:lpstr>
      <vt:lpstr>PowerPoint Presentation</vt:lpstr>
      <vt:lpstr>PowerPoint Presentation</vt:lpstr>
      <vt:lpstr>19.3 Implementations of Java Collections Interfaces</vt:lpstr>
      <vt:lpstr>19.3 Implementations of Java Collections Interfaces</vt:lpstr>
      <vt:lpstr>19.3 Implementations of Java Collections Interfaces</vt:lpstr>
      <vt:lpstr>19.3 Implementations of Java Collections Interfaces</vt:lpstr>
      <vt:lpstr>19.4 List Implementation Usage</vt:lpstr>
      <vt:lpstr>19.5 Deque Implementation Usage</vt:lpstr>
      <vt:lpstr>19.6 Set Implementations Usage</vt:lpstr>
      <vt:lpstr>19.7 Map Implementations Usage</vt:lpstr>
      <vt:lpstr>19.8 PriorityQueue Usage</vt:lpstr>
      <vt:lpstr>19.9 Algorithms in the Framework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358</cp:revision>
  <dcterms:created xsi:type="dcterms:W3CDTF">2025-01-08T14:48:28Z</dcterms:created>
  <dcterms:modified xsi:type="dcterms:W3CDTF">2025-09-30T00:14:14Z</dcterms:modified>
</cp:coreProperties>
</file>